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9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306" r:id="rId15"/>
    <p:sldId id="301" r:id="rId16"/>
    <p:sldId id="307" r:id="rId17"/>
    <p:sldId id="275" r:id="rId18"/>
    <p:sldId id="269" r:id="rId19"/>
    <p:sldId id="302" r:id="rId20"/>
    <p:sldId id="279" r:id="rId21"/>
    <p:sldId id="280" r:id="rId22"/>
    <p:sldId id="281" r:id="rId23"/>
    <p:sldId id="295" r:id="rId24"/>
    <p:sldId id="282" r:id="rId25"/>
    <p:sldId id="283" r:id="rId26"/>
    <p:sldId id="284" r:id="rId27"/>
    <p:sldId id="303" r:id="rId28"/>
    <p:sldId id="274" r:id="rId29"/>
    <p:sldId id="304" r:id="rId30"/>
    <p:sldId id="305" r:id="rId31"/>
    <p:sldId id="294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AB2C0-2554-4F2E-8808-DFBDF2962D9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EA5E-422C-40B0-9413-E9F8278A8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EDE71-FBB4-4301-80BF-B1F37E5B100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3913-4C1B-4F41-93F1-34B454F86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3913-4C1B-4F41-93F1-34B454F86D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3913-4C1B-4F41-93F1-34B454F86D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When things go wrong, </a:t>
            </a:r>
          </a:p>
          <a:p>
            <a:r>
              <a:rPr lang="en-US" sz="1200" dirty="0" smtClean="0"/>
              <a:t>	     despite good intentions, </a:t>
            </a:r>
          </a:p>
          <a:p>
            <a:r>
              <a:rPr lang="en-US" sz="1200" dirty="0" smtClean="0"/>
              <a:t>	     people feel stuck,</a:t>
            </a:r>
          </a:p>
          <a:p>
            <a:r>
              <a:rPr lang="en-US" sz="1200" dirty="0" smtClean="0"/>
              <a:t>	     frustrated and angry.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3913-4C1B-4F41-93F1-34B454F86D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3913-4C1B-4F41-93F1-34B454F86DB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Librarians must integrate what matters to them </a:t>
            </a:r>
          </a:p>
          <a:p>
            <a:r>
              <a:rPr lang="en-US" sz="1200" dirty="0" smtClean="0"/>
              <a:t>       with what matters to key cooperative </a:t>
            </a:r>
          </a:p>
          <a:p>
            <a:r>
              <a:rPr lang="en-US" sz="1200" dirty="0" smtClean="0"/>
              <a:t>       partners including patrons, staff, volunteers, </a:t>
            </a:r>
          </a:p>
          <a:p>
            <a:r>
              <a:rPr lang="en-US" sz="1200" dirty="0" smtClean="0"/>
              <a:t>       community groups and local government.</a:t>
            </a:r>
          </a:p>
          <a:p>
            <a:r>
              <a:rPr lang="en-US" sz="1200" dirty="0" smtClean="0"/>
              <a:t>A sustainable solution to the library’s 	problems  </a:t>
            </a:r>
          </a:p>
          <a:p>
            <a:r>
              <a:rPr lang="en-US" sz="1200" dirty="0" smtClean="0"/>
              <a:t>       involves risk and necessitates trust.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3913-4C1B-4F41-93F1-34B454F86DB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8EBF2B-2E7D-4683-BD04-765B74F1904D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C64C01-1EA9-4566-BE27-D1FB68D33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82976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Cooperative Wisdom: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Bringing People Together When Things Fall Apart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1763311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Five </a:t>
            </a:r>
            <a:r>
              <a:rPr lang="en-US" sz="3300" dirty="0" smtClean="0">
                <a:solidFill>
                  <a:schemeClr val="tx1"/>
                </a:solidFill>
              </a:rPr>
              <a:t>Social Virtues that dissolving </a:t>
            </a:r>
            <a:r>
              <a:rPr lang="en-US" sz="3300" dirty="0" smtClean="0">
                <a:solidFill>
                  <a:schemeClr val="tx1"/>
                </a:solidFill>
              </a:rPr>
              <a:t>c</a:t>
            </a:r>
            <a:r>
              <a:rPr lang="en-US" sz="3300" dirty="0" smtClean="0">
                <a:solidFill>
                  <a:schemeClr val="tx1"/>
                </a:solidFill>
              </a:rPr>
              <a:t>onflict, restore good will, 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build common purpose, and help people thrive—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in business, government, volunteer organization, 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faith communities,  schools and families 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 Dr. Donald Scherer and Carolyn Jabs, M.A.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OOPWISDOMcover_5virtues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16002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endParaRPr lang="en-US" sz="5895" dirty="0" smtClean="0"/>
          </a:p>
          <a:p>
            <a:pPr marL="514350" indent="-514350">
              <a:buNone/>
            </a:pPr>
            <a:r>
              <a:rPr lang="en-US" sz="11200" dirty="0" smtClean="0"/>
              <a:t>Something that is harmless </a:t>
            </a:r>
          </a:p>
          <a:p>
            <a:pPr marL="514350" indent="-514350">
              <a:buNone/>
            </a:pPr>
            <a:r>
              <a:rPr lang="en-US" sz="11200" dirty="0" smtClean="0"/>
              <a:t>when some people do it</a:t>
            </a:r>
          </a:p>
          <a:p>
            <a:pPr marL="514350" indent="-514350">
              <a:buNone/>
            </a:pPr>
            <a:r>
              <a:rPr lang="en-US" sz="11200" dirty="0" smtClean="0"/>
              <a:t>		</a:t>
            </a:r>
          </a:p>
          <a:p>
            <a:pPr marL="514350" indent="-514350">
              <a:buNone/>
            </a:pPr>
            <a:r>
              <a:rPr lang="en-US" sz="11200" dirty="0" smtClean="0"/>
              <a:t>			</a:t>
            </a:r>
          </a:p>
          <a:p>
            <a:pPr marL="514350" indent="-514350">
              <a:buNone/>
            </a:pPr>
            <a:r>
              <a:rPr lang="en-US" sz="11200" dirty="0" smtClean="0"/>
              <a:t>							</a:t>
            </a:r>
          </a:p>
          <a:p>
            <a:pPr marL="514350" indent="-514350">
              <a:buNone/>
            </a:pPr>
            <a:r>
              <a:rPr lang="en-US" sz="11200" dirty="0" smtClean="0"/>
              <a:t>					</a:t>
            </a:r>
          </a:p>
          <a:p>
            <a:pPr marL="514350" indent="-514350">
              <a:buNone/>
            </a:pPr>
            <a:endParaRPr lang="en-US" sz="11200" dirty="0" smtClean="0"/>
          </a:p>
          <a:p>
            <a:pPr marL="514350" indent="-514350">
              <a:buNone/>
            </a:pPr>
            <a:endParaRPr lang="en-US" sz="11200" dirty="0" smtClean="0"/>
          </a:p>
          <a:p>
            <a:pPr marL="514350" indent="-514350">
              <a:buNone/>
            </a:pPr>
            <a:r>
              <a:rPr lang="en-US" sz="11200" dirty="0" smtClean="0"/>
              <a:t>                                </a:t>
            </a:r>
            <a:r>
              <a:rPr lang="en-US" sz="11200" dirty="0" smtClean="0"/>
              <a:t>Becomes </a:t>
            </a:r>
            <a:r>
              <a:rPr lang="en-US" sz="11200" dirty="0" smtClean="0"/>
              <a:t>a problem </a:t>
            </a:r>
          </a:p>
          <a:p>
            <a:pPr marL="514350" indent="-514350">
              <a:buNone/>
            </a:pPr>
            <a:r>
              <a:rPr lang="en-US" sz="11200" dirty="0" smtClean="0"/>
              <a:t>					when too many people </a:t>
            </a:r>
            <a:r>
              <a:rPr lang="en-US" sz="11200" dirty="0" smtClean="0"/>
              <a:t>				do </a:t>
            </a:r>
            <a:r>
              <a:rPr lang="en-US" sz="11200" dirty="0" smtClean="0"/>
              <a:t>it.</a:t>
            </a:r>
          </a:p>
          <a:p>
            <a:pPr marL="514350" indent="-514350">
              <a:buNone/>
            </a:pPr>
            <a:r>
              <a:rPr lang="en-US" sz="5895" dirty="0" smtClean="0"/>
              <a:t>			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		</a:t>
            </a:r>
            <a:r>
              <a:rPr lang="en-US" sz="2000" dirty="0" smtClean="0"/>
              <a:t>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Problems of Scale: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What if everybody did that?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7" name="Picture 6" descr="Figure at desk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971800"/>
            <a:ext cx="2967094" cy="3061634"/>
          </a:xfrm>
          <a:prstGeom prst="rect">
            <a:avLst/>
          </a:prstGeom>
        </p:spPr>
      </p:pic>
      <p:pic>
        <p:nvPicPr>
          <p:cNvPr id="6" name="Picture 5" descr="Figure with docu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7032" y="1676400"/>
            <a:ext cx="3826968" cy="24048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What we tried to do </a:t>
            </a:r>
          </a:p>
          <a:p>
            <a:pPr>
              <a:buNone/>
            </a:pPr>
            <a:r>
              <a:rPr lang="en-US" sz="2400" dirty="0" smtClean="0"/>
              <a:t>worked really well for some…</a:t>
            </a:r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dirty="0" smtClean="0"/>
              <a:t>						  </a:t>
            </a:r>
            <a:r>
              <a:rPr lang="en-US" sz="2400" dirty="0" smtClean="0"/>
              <a:t>And caused serious 	</a:t>
            </a:r>
          </a:p>
          <a:p>
            <a:pPr>
              <a:buNone/>
            </a:pPr>
            <a:r>
              <a:rPr lang="en-US" sz="2400" dirty="0" smtClean="0"/>
              <a:t>						  problems for others!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Variations in Tolerance: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DA1F28"/>
                </a:solidFill>
              </a:rPr>
              <a:t>One size does NOT fit all</a:t>
            </a:r>
            <a:endParaRPr lang="en-US" dirty="0">
              <a:solidFill>
                <a:srgbClr val="DA1F28"/>
              </a:solidFill>
            </a:endParaRPr>
          </a:p>
        </p:txBody>
      </p:sp>
      <p:pic>
        <p:nvPicPr>
          <p:cNvPr id="8" name="Picture 7" descr="Figures with striped shirts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43200"/>
            <a:ext cx="4456653" cy="2819400"/>
          </a:xfrm>
          <a:prstGeom prst="rect">
            <a:avLst/>
          </a:prstGeom>
        </p:spPr>
      </p:pic>
      <p:pic>
        <p:nvPicPr>
          <p:cNvPr id="9" name="Picture 8" descr="Figure with striped shirt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24600" y="4572000"/>
            <a:ext cx="1231392" cy="1776528"/>
          </a:xfrm>
          <a:prstGeom prst="rect">
            <a:avLst/>
          </a:prstGeom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191000"/>
            <a:ext cx="404731" cy="435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3820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Everyone sincerely tried to do the right thing, </a:t>
            </a:r>
          </a:p>
          <a:p>
            <a:pPr>
              <a:buNone/>
            </a:pPr>
            <a:r>
              <a:rPr lang="en-US" sz="2800" dirty="0" smtClean="0"/>
              <a:t>but there were unintended consequences.</a:t>
            </a:r>
          </a:p>
          <a:p>
            <a:pPr>
              <a:buNone/>
            </a:pPr>
            <a:r>
              <a:rPr lang="en-US" sz="2800" dirty="0" smtClean="0"/>
              <a:t>  </a:t>
            </a:r>
            <a:endParaRPr lang="en-US" sz="2800" dirty="0"/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Things went wrong, sometimes terribly wrong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In these situations, people get upset.                                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7" descr="Figure at desk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2667905" cy="2438400"/>
          </a:xfrm>
          <a:prstGeom prst="rect">
            <a:avLst/>
          </a:prstGeom>
        </p:spPr>
      </p:pic>
      <p:pic>
        <p:nvPicPr>
          <p:cNvPr id="10" name="Picture 9" descr="Dog walker cropped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2743200" cy="2590800"/>
          </a:xfrm>
          <a:prstGeom prst="rect">
            <a:avLst/>
          </a:prstGeom>
        </p:spPr>
      </p:pic>
      <p:pic>
        <p:nvPicPr>
          <p:cNvPr id="7" name="Picture 6" descr="Figure with striped shirt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33400"/>
            <a:ext cx="1889227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303" y="609600"/>
            <a:ext cx="8635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99115" y="41047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C:\Documents and Settings\Owner\Local Settings\Temporary Internet Files\Content.IE5\97FN1OOX\MC9000394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2881274" cy="2644445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624072"/>
          </a:xfrm>
        </p:spPr>
        <p:txBody>
          <a:bodyPr/>
          <a:lstStyle/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Find that person.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Punish them.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Things will be OK again.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Traditional morality says: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“Someone messed up.”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ry group enhanced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489325" y="2209800"/>
            <a:ext cx="56546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approach fails </a:t>
            </a: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 smtClean="0">
                <a:solidFill>
                  <a:schemeClr val="tx1"/>
                </a:solidFill>
              </a:rPr>
              <a:t>‘who’s wrong’ is not the issue.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838200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If everyone tried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to do the right thing,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blame simply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stirs conflict!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5029200"/>
            <a:ext cx="731519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1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We need a new approach!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The environment has changed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		Physically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		Socially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		Institutionally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What </a:t>
            </a:r>
            <a:r>
              <a:rPr lang="en-US" sz="2800" b="1" dirty="0" smtClean="0"/>
              <a:t>may </a:t>
            </a:r>
            <a:r>
              <a:rPr lang="en-US" sz="2800" b="1" dirty="0" smtClean="0"/>
              <a:t>have worked </a:t>
            </a:r>
            <a:r>
              <a:rPr lang="en-US" sz="2800" b="1" dirty="0" smtClean="0"/>
              <a:t>very well </a:t>
            </a:r>
            <a:r>
              <a:rPr lang="en-US" sz="2800" b="1" dirty="0" smtClean="0"/>
              <a:t>in former </a:t>
            </a:r>
            <a:r>
              <a:rPr lang="en-US" sz="2800" b="1" dirty="0" smtClean="0"/>
              <a:t>environments simply doesn’t work </a:t>
            </a:r>
            <a:r>
              <a:rPr lang="en-US" sz="2800" b="1" dirty="0" smtClean="0"/>
              <a:t>in the new environment.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Better Analysis: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110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	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How can we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restore cooperation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in a changed </a:t>
            </a:r>
            <a:endParaRPr lang="en-US" sz="3600" dirty="0" smtClean="0"/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environment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Better Question: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igures 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27559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Dissolve conflict</a:t>
            </a:r>
          </a:p>
          <a:p>
            <a:pPr>
              <a:buNone/>
            </a:pPr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Nobody intended to cause harm.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       We all did our best so blame isn’t helpful.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Restore cooperation</a:t>
            </a:r>
          </a:p>
          <a:p>
            <a:pPr>
              <a:buNone/>
            </a:pPr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/>
              <a:t>	 </a:t>
            </a:r>
            <a:r>
              <a:rPr lang="en-US" dirty="0" smtClean="0"/>
              <a:t>  Reorganize whenever harm becomes apparent.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Make sure benefits are truly mutual.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Five </a:t>
            </a:r>
            <a:r>
              <a:rPr lang="en-US" sz="4000" dirty="0" smtClean="0">
                <a:solidFill>
                  <a:schemeClr val="tx1"/>
                </a:solidFill>
              </a:rPr>
              <a:t>Socia</a:t>
            </a:r>
            <a:r>
              <a:rPr lang="en-US" sz="4000" dirty="0" smtClean="0">
                <a:solidFill>
                  <a:schemeClr val="tx1"/>
                </a:solidFill>
              </a:rPr>
              <a:t>l Virtues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Promise to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762000"/>
            <a:ext cx="9753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What are the Five </a:t>
            </a:r>
            <a:r>
              <a:rPr lang="en-US" sz="4000" b="1" dirty="0" smtClean="0">
                <a:solidFill>
                  <a:srgbClr val="000000"/>
                </a:solidFill>
              </a:rPr>
              <a:t>Social Virtues?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800" dirty="0" smtClean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Proactive C</a:t>
            </a:r>
            <a:r>
              <a:rPr lang="en-US" sz="2100" dirty="0" smtClean="0">
                <a:solidFill>
                  <a:srgbClr val="C00000"/>
                </a:solidFill>
              </a:rPr>
              <a:t>ompassion – </a:t>
            </a:r>
            <a:r>
              <a:rPr lang="en-US" sz="2100" dirty="0" smtClean="0">
                <a:solidFill>
                  <a:srgbClr val="000000"/>
                </a:solidFill>
              </a:rPr>
              <a:t>a</a:t>
            </a:r>
            <a:r>
              <a:rPr lang="en-US" sz="2100" dirty="0" smtClean="0">
                <a:solidFill>
                  <a:srgbClr val="000000"/>
                </a:solidFill>
              </a:rPr>
              <a:t>nticipate and respond to vulnerabilities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Deep Discernment -- </a:t>
            </a:r>
            <a:r>
              <a:rPr lang="en-US" sz="2100" dirty="0" smtClean="0"/>
              <a:t> discover bedrock </a:t>
            </a:r>
            <a:r>
              <a:rPr lang="en-US" sz="2100" dirty="0" smtClean="0"/>
              <a:t>values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Intentional Imagination – </a:t>
            </a:r>
            <a:r>
              <a:rPr lang="en-US" sz="2100" dirty="0" smtClean="0"/>
              <a:t>expand what’s possible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Inclusive Integrity  -- </a:t>
            </a:r>
            <a:r>
              <a:rPr lang="en-US" sz="2100" dirty="0" smtClean="0"/>
              <a:t>rework cooperation so everyone thrives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Creative Courage -- </a:t>
            </a:r>
            <a:r>
              <a:rPr lang="en-US" sz="2100" dirty="0" smtClean="0"/>
              <a:t>embrace </a:t>
            </a:r>
            <a:r>
              <a:rPr lang="en-US" sz="2100" dirty="0" smtClean="0"/>
              <a:t>the risks of engagement)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Owner\Local Settings\Temporary Internet Files\Content.IE5\V0AC4UG1\MC9000787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43400" y="3962401"/>
            <a:ext cx="4419600" cy="141446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1328"/>
            <a:ext cx="8153400" cy="45384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					</a:t>
            </a:r>
            <a:r>
              <a:rPr lang="en-US" sz="2800" dirty="0" smtClean="0">
                <a:solidFill>
                  <a:srgbClr val="C00000"/>
                </a:solidFill>
              </a:rPr>
              <a:t>For the Individual – </a:t>
            </a:r>
          </a:p>
          <a:p>
            <a:pPr>
              <a:buNone/>
            </a:pPr>
            <a:r>
              <a:rPr lang="en-US" sz="2800" dirty="0" smtClean="0"/>
              <a:t>					A richer understanding of</a:t>
            </a:r>
          </a:p>
          <a:p>
            <a:pPr>
              <a:buNone/>
            </a:pPr>
            <a:r>
              <a:rPr lang="en-US" sz="2800" dirty="0" smtClean="0"/>
              <a:t>					what it means to be good. </a:t>
            </a:r>
          </a:p>
          <a:p>
            <a:pPr>
              <a:buNone/>
            </a:pPr>
            <a:r>
              <a:rPr lang="en-US" sz="2800" dirty="0" smtClean="0"/>
              <a:t>					(It’s not all about you!)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For the Community – </a:t>
            </a:r>
          </a:p>
          <a:p>
            <a:pPr>
              <a:buNone/>
            </a:pPr>
            <a:r>
              <a:rPr lang="en-US" sz="2800" dirty="0" smtClean="0"/>
              <a:t>Improved cooperation.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/>
              <a:t>(It is all about us!)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362200"/>
            <a:ext cx="8269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Benefits</a:t>
            </a:r>
            <a:endParaRPr lang="en-US" sz="3600" b="1" dirty="0"/>
          </a:p>
        </p:txBody>
      </p:sp>
      <p:pic>
        <p:nvPicPr>
          <p:cNvPr id="6" name="Picture 2" descr="C:\Documents and Settings\Owner\Local Settings\Temporary Internet Files\Content.IE5\8HG24JSV\MC9000787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189662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I do this.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do that .             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Both of us are better off.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Cooperation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at the root of human flourishing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figure fishin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2286000" cy="1695450"/>
          </a:xfrm>
          <a:prstGeom prst="rect">
            <a:avLst/>
          </a:prstGeom>
        </p:spPr>
      </p:pic>
      <p:pic>
        <p:nvPicPr>
          <p:cNvPr id="9" name="Picture 8" descr="figure co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001" y="3200400"/>
            <a:ext cx="1517400" cy="1562516"/>
          </a:xfrm>
          <a:prstGeom prst="rect">
            <a:avLst/>
          </a:prstGeom>
        </p:spPr>
      </p:pic>
      <p:pic>
        <p:nvPicPr>
          <p:cNvPr id="6" name="Picture 5" descr="Figures eating 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572000"/>
            <a:ext cx="2209800" cy="17440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7118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000" dirty="0" smtClean="0"/>
              <a:t>A public library has a </a:t>
            </a:r>
          </a:p>
          <a:p>
            <a:pPr>
              <a:buNone/>
            </a:pPr>
            <a:r>
              <a:rPr lang="en-US" sz="3000" dirty="0" smtClean="0"/>
              <a:t>deteriorating collection.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				     	</a:t>
            </a:r>
            <a:r>
              <a:rPr lang="en-US" sz="3000" dirty="0" smtClean="0"/>
              <a:t> </a:t>
            </a:r>
            <a:r>
              <a:rPr lang="en-US" sz="3000" dirty="0" smtClean="0"/>
              <a:t>Taxpayers are reluctant   				 	 </a:t>
            </a:r>
            <a:r>
              <a:rPr lang="en-US" sz="3000" dirty="0" smtClean="0"/>
              <a:t> 	to </a:t>
            </a:r>
            <a:r>
              <a:rPr lang="en-US" sz="3000" dirty="0" smtClean="0"/>
              <a:t>increase funding.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			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Like </a:t>
            </a:r>
            <a:r>
              <a:rPr lang="en-US" sz="3000" dirty="0" smtClean="0"/>
              <a:t>so many conflicts, this is fundamentally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an </a:t>
            </a:r>
            <a:r>
              <a:rPr lang="en-US" sz="3000" dirty="0" smtClean="0"/>
              <a:t>argument </a:t>
            </a:r>
            <a:r>
              <a:rPr lang="en-US" sz="3000" dirty="0" smtClean="0"/>
              <a:t> about </a:t>
            </a:r>
            <a:r>
              <a:rPr lang="en-US" sz="3000" dirty="0" smtClean="0"/>
              <a:t>how to </a:t>
            </a:r>
            <a:r>
              <a:rPr lang="en-US" sz="3000" dirty="0" smtClean="0">
                <a:solidFill>
                  <a:srgbClr val="C00000"/>
                </a:solidFill>
              </a:rPr>
              <a:t>allocate resources </a:t>
            </a:r>
            <a:endParaRPr lang="en-US" sz="3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000" dirty="0" smtClean="0"/>
              <a:t>in </a:t>
            </a: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C00000"/>
                </a:solidFill>
              </a:rPr>
              <a:t>changing environment</a:t>
            </a:r>
            <a:r>
              <a:rPr lang="en-US" sz="3000" dirty="0" smtClean="0"/>
              <a:t>.  </a:t>
            </a:r>
            <a:endParaRPr lang="en-US" sz="3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How this works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 descr="Figure in 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38200"/>
            <a:ext cx="3720537" cy="2133600"/>
          </a:xfrm>
          <a:prstGeom prst="rect">
            <a:avLst/>
          </a:prstGeom>
        </p:spPr>
      </p:pic>
      <p:pic>
        <p:nvPicPr>
          <p:cNvPr id="7" name="Picture 6" descr="Figures with 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2895600" cy="24171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-228600"/>
            <a:ext cx="923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Step 1 – Compassion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Where is the vulnerability?</a:t>
            </a:r>
            <a:endParaRPr lang="en-US" sz="2800" dirty="0" smtClean="0"/>
          </a:p>
          <a:p>
            <a:endParaRPr lang="en-US" sz="2100" dirty="0" smtClean="0"/>
          </a:p>
          <a:p>
            <a:pPr>
              <a:buNone/>
            </a:pPr>
            <a:r>
              <a:rPr lang="en-US" sz="2600" dirty="0" smtClean="0"/>
              <a:t>Without a good library, some people will be cut off </a:t>
            </a:r>
          </a:p>
          <a:p>
            <a:pPr>
              <a:buNone/>
            </a:pPr>
            <a:r>
              <a:rPr lang="en-US" sz="2600" dirty="0" smtClean="0"/>
              <a:t>from information and opportunities to learn.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Step 2 – Discernment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What values are at stake?   </a:t>
            </a:r>
          </a:p>
          <a:p>
            <a:endParaRPr lang="en-US" sz="1900" dirty="0" smtClean="0"/>
          </a:p>
          <a:p>
            <a:pPr>
              <a:buNone/>
            </a:pPr>
            <a:r>
              <a:rPr lang="en-US" sz="2600" dirty="0" smtClean="0"/>
              <a:t>Librarians feel passionately about their mission</a:t>
            </a:r>
          </a:p>
          <a:p>
            <a:pPr>
              <a:buNone/>
            </a:pPr>
            <a:r>
              <a:rPr lang="en-US" sz="2600" dirty="0" smtClean="0"/>
              <a:t>Patrons want access to books and other learning materials.</a:t>
            </a:r>
          </a:p>
          <a:p>
            <a:pPr>
              <a:buNone/>
            </a:pPr>
            <a:r>
              <a:rPr lang="en-US" sz="2600" dirty="0" smtClean="0"/>
              <a:t>Taxpayers feel beleaguered by competing demands.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How should we start</a:t>
            </a:r>
            <a:r>
              <a:rPr lang="en-US" sz="4400" dirty="0" smtClean="0">
                <a:solidFill>
                  <a:schemeClr val="tx1"/>
                </a:solidFill>
              </a:rPr>
              <a:t>?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9288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/>
              <a:t>Most people think of imagination as a gift.  </a:t>
            </a:r>
          </a:p>
          <a:p>
            <a:pPr>
              <a:buNone/>
            </a:pPr>
            <a:r>
              <a:rPr lang="en-US" sz="3000" dirty="0" smtClean="0"/>
              <a:t>You have it or you don’t.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Imagination is actually a </a:t>
            </a:r>
            <a:r>
              <a:rPr lang="en-US" sz="3000" dirty="0" smtClean="0">
                <a:solidFill>
                  <a:srgbClr val="C00000"/>
                </a:solidFill>
              </a:rPr>
              <a:t>decision</a:t>
            </a:r>
            <a:r>
              <a:rPr lang="en-US" sz="3000" dirty="0" smtClean="0"/>
              <a:t>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Anyone can </a:t>
            </a:r>
            <a:r>
              <a:rPr lang="en-US" sz="3000" dirty="0" smtClean="0">
                <a:solidFill>
                  <a:srgbClr val="C00000"/>
                </a:solidFill>
              </a:rPr>
              <a:t>learn practices </a:t>
            </a:r>
            <a:r>
              <a:rPr lang="en-US" sz="3000" dirty="0" smtClean="0"/>
              <a:t>that </a:t>
            </a:r>
          </a:p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improve their capacity </a:t>
            </a:r>
            <a:r>
              <a:rPr lang="en-US" sz="3000" dirty="0" smtClean="0"/>
              <a:t>for imagination</a:t>
            </a:r>
          </a:p>
          <a:p>
            <a:pPr>
              <a:buNone/>
            </a:pPr>
            <a:r>
              <a:rPr lang="en-US" sz="3000" dirty="0" smtClean="0"/>
              <a:t>on behalf of the community.  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 3 – Imagination -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Re-conceive what’s possible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Conserve known resources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Look for untapped resources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Rethink waste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Mastering these practices allows us to </a:t>
            </a:r>
          </a:p>
          <a:p>
            <a:pPr>
              <a:buNone/>
            </a:pPr>
            <a:r>
              <a:rPr lang="en-US" dirty="0" smtClean="0"/>
              <a:t>generate promising solutions to  </a:t>
            </a:r>
          </a:p>
          <a:p>
            <a:pPr>
              <a:buNone/>
            </a:pPr>
            <a:r>
              <a:rPr lang="en-US" dirty="0" smtClean="0"/>
              <a:t>to problems that look “insoluble.”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Three Practices of Imagination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81272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dirty="0" smtClean="0"/>
              <a:t>Teach patrons, especially children, to be</a:t>
            </a:r>
          </a:p>
          <a:p>
            <a:pPr marL="624078" indent="-514350">
              <a:buNone/>
            </a:pPr>
            <a:r>
              <a:rPr lang="en-US" dirty="0" smtClean="0"/>
              <a:t>careful with books so they last longer.</a:t>
            </a:r>
          </a:p>
          <a:p>
            <a:pPr marL="624078" indent="-514350"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Impose larger fines so books are more likely</a:t>
            </a:r>
          </a:p>
          <a:p>
            <a:pPr marL="624078" indent="-514350">
              <a:buNone/>
            </a:pPr>
            <a:r>
              <a:rPr lang="en-US" dirty="0" smtClean="0"/>
              <a:t>to be returned.</a:t>
            </a:r>
          </a:p>
          <a:p>
            <a:pPr marL="624078" indent="-514350"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Restrict some materials to library-only use.</a:t>
            </a:r>
          </a:p>
          <a:p>
            <a:pPr marL="624078" indent="-514350"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Look for vendors that give deeper discounts.</a:t>
            </a: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Conserve known resources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57472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dirty="0" smtClean="0"/>
              <a:t>Encourage families to donate books their </a:t>
            </a:r>
          </a:p>
          <a:p>
            <a:pPr marL="624078" indent="-514350">
              <a:buNone/>
            </a:pPr>
            <a:r>
              <a:rPr lang="en-US" dirty="0" smtClean="0"/>
              <a:t>children no longer use.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Seek grants for purchasing books.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Supplement the collection with virtual books</a:t>
            </a:r>
          </a:p>
          <a:p>
            <a:pPr marL="624078" indent="-514350">
              <a:buNone/>
            </a:pPr>
            <a:r>
              <a:rPr lang="en-US" dirty="0" smtClean="0"/>
              <a:t>patrons can read on electronic devices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Charge for library cards.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Look for untapped resources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3928872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dirty="0" smtClean="0"/>
              <a:t>Recruit volunteers to repair books that might </a:t>
            </a:r>
          </a:p>
          <a:p>
            <a:pPr marL="624078" indent="-514350">
              <a:buNone/>
            </a:pPr>
            <a:r>
              <a:rPr lang="en-US" dirty="0" smtClean="0"/>
              <a:t>otherwise be discarded.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Salvage illustrations from damaged books,</a:t>
            </a:r>
          </a:p>
          <a:p>
            <a:pPr marL="624078" indent="-514350">
              <a:buNone/>
            </a:pPr>
            <a:r>
              <a:rPr lang="en-US" dirty="0" smtClean="0"/>
              <a:t>frame and sell them.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dirty="0" smtClean="0"/>
              <a:t>Study usage patterns in the library and assign staff to </a:t>
            </a:r>
          </a:p>
          <a:p>
            <a:pPr marL="624078" indent="-514350">
              <a:buNone/>
            </a:pPr>
            <a:r>
              <a:rPr lang="en-US" dirty="0" smtClean="0"/>
              <a:t>other duties when patrons are scarce.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Rethink waste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624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Step 4 – Integrity 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How can we coordinate our efforts?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Step 5 – Courage 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What risks does cooperation require? 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Each step has its own practices</a:t>
            </a:r>
          </a:p>
          <a:p>
            <a:pPr>
              <a:buNone/>
            </a:pPr>
            <a:r>
              <a:rPr lang="en-US" sz="2800" dirty="0" smtClean="0"/>
              <a:t>(described in detail in the book.)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Two more steps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62000"/>
            <a:ext cx="8534400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4400" dirty="0" smtClean="0"/>
          </a:p>
          <a:p>
            <a:pPr>
              <a:buNone/>
            </a:pPr>
            <a:r>
              <a:rPr lang="en-US" sz="14400" dirty="0" smtClean="0"/>
              <a:t>Learning new habits of cooperation</a:t>
            </a:r>
          </a:p>
          <a:p>
            <a:pPr>
              <a:buNone/>
            </a:pPr>
            <a:endParaRPr lang="en-US" sz="14400" dirty="0" smtClean="0"/>
          </a:p>
          <a:p>
            <a:pPr>
              <a:buNone/>
            </a:pPr>
            <a:r>
              <a:rPr lang="en-US" sz="14400" dirty="0" smtClean="0"/>
              <a:t>requires hard work and </a:t>
            </a:r>
          </a:p>
          <a:p>
            <a:pPr>
              <a:buNone/>
            </a:pPr>
            <a:endParaRPr lang="en-US" sz="14400" dirty="0" smtClean="0"/>
          </a:p>
          <a:p>
            <a:pPr>
              <a:buNone/>
            </a:pPr>
            <a:r>
              <a:rPr lang="en-US" sz="14400" dirty="0" smtClean="0"/>
              <a:t>real commitment to each other.</a:t>
            </a:r>
          </a:p>
          <a:p>
            <a:pPr>
              <a:buNone/>
            </a:pPr>
            <a:endParaRPr lang="en-US" sz="11200" dirty="0" smtClean="0"/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r>
              <a:rPr lang="en-US" sz="19200" b="1" dirty="0" smtClean="0">
                <a:solidFill>
                  <a:srgbClr val="C00000"/>
                </a:solidFill>
              </a:rPr>
              <a:t>Why bother?  </a:t>
            </a:r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r>
              <a:rPr lang="en-US" sz="6600" dirty="0" smtClean="0"/>
              <a:t> </a:t>
            </a:r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endParaRPr lang="en-US" sz="6500" dirty="0" smtClean="0"/>
          </a:p>
          <a:p>
            <a:pPr>
              <a:buNone/>
            </a:pPr>
            <a:r>
              <a:rPr lang="en-US" sz="3900" b="1" dirty="0" smtClean="0"/>
              <a:t>						</a:t>
            </a:r>
          </a:p>
          <a:p>
            <a:pPr algn="ctr">
              <a:buNone/>
            </a:pPr>
            <a:r>
              <a:rPr lang="en-US" sz="3900" b="1" dirty="0" smtClean="0"/>
              <a:t> </a:t>
            </a:r>
          </a:p>
          <a:p>
            <a:pPr>
              <a:buNone/>
            </a:pPr>
            <a:endParaRPr lang="en-US" sz="5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43400"/>
          </a:xfrm>
        </p:spPr>
        <p:txBody>
          <a:bodyPr>
            <a:normAutofit fontScale="92500" lnSpcReduction="20000"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2800" dirty="0" smtClean="0"/>
              <a:t>				</a:t>
            </a:r>
            <a:r>
              <a:rPr lang="en-US" sz="3027" dirty="0" smtClean="0"/>
              <a:t>An alternative to cynicism, </a:t>
            </a:r>
          </a:p>
          <a:p>
            <a:pPr>
              <a:buNone/>
            </a:pPr>
            <a:r>
              <a:rPr lang="en-US" sz="3027" dirty="0" smtClean="0"/>
              <a:t>				apathy and despair,</a:t>
            </a:r>
          </a:p>
          <a:p>
            <a:pPr>
              <a:buNone/>
            </a:pPr>
            <a:endParaRPr lang="en-US" sz="3027" dirty="0" smtClean="0"/>
          </a:p>
          <a:p>
            <a:endParaRPr lang="en-US" sz="3027" dirty="0" smtClean="0"/>
          </a:p>
          <a:p>
            <a:pPr>
              <a:buNone/>
            </a:pPr>
            <a:r>
              <a:rPr lang="en-US" sz="3027" dirty="0" smtClean="0"/>
              <a:t>	</a:t>
            </a:r>
          </a:p>
          <a:p>
            <a:pPr>
              <a:buNone/>
            </a:pPr>
            <a:r>
              <a:rPr lang="en-US" sz="3027" dirty="0" smtClean="0"/>
              <a:t>   A way to respond to conflict</a:t>
            </a:r>
          </a:p>
          <a:p>
            <a:pPr>
              <a:buNone/>
            </a:pPr>
            <a:r>
              <a:rPr lang="en-US" sz="3027" dirty="0" smtClean="0"/>
              <a:t>   that leads to fewer dead ends</a:t>
            </a:r>
          </a:p>
          <a:p>
            <a:pPr>
              <a:buNone/>
            </a:pPr>
            <a:r>
              <a:rPr lang="en-US" sz="3027" dirty="0" smtClean="0"/>
              <a:t>	and more opportunities.</a:t>
            </a:r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Promise of the Social Virtues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-228600"/>
            <a:ext cx="73744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</a:p>
          <a:p>
            <a:r>
              <a:rPr lang="en-US" sz="3600" dirty="0" smtClean="0"/>
              <a:t> </a:t>
            </a:r>
          </a:p>
        </p:txBody>
      </p:sp>
      <p:pic>
        <p:nvPicPr>
          <p:cNvPr id="5" name="Picture 2" descr="C:\Documents and Settings\Owner\Local Settings\Temporary Internet Files\Content.IE5\26MJQB3T\MC9000787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1066800" cy="1927396"/>
          </a:xfrm>
          <a:prstGeom prst="rect">
            <a:avLst/>
          </a:prstGeom>
          <a:noFill/>
        </p:spPr>
      </p:pic>
      <p:pic>
        <p:nvPicPr>
          <p:cNvPr id="8" name="Picture 7" descr="Figure with 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352800"/>
            <a:ext cx="2286000" cy="2842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 gui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1905000" cy="22829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Individuals are happy </a:t>
            </a:r>
          </a:p>
          <a:p>
            <a:pPr>
              <a:buNone/>
            </a:pPr>
            <a:r>
              <a:rPr lang="en-US" dirty="0" smtClean="0"/>
              <a:t>because they get to do </a:t>
            </a:r>
          </a:p>
          <a:p>
            <a:pPr>
              <a:buNone/>
            </a:pPr>
            <a:r>
              <a:rPr lang="en-US" dirty="0" smtClean="0"/>
              <a:t>what they do well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AND they get the benefits of what others do.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cooperation works,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Figure drum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143000"/>
            <a:ext cx="1921764" cy="2077745"/>
          </a:xfrm>
          <a:prstGeom prst="rect">
            <a:avLst/>
          </a:prstGeom>
        </p:spPr>
      </p:pic>
      <p:pic>
        <p:nvPicPr>
          <p:cNvPr id="10" name="Picture 9" descr="Figure sing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733800"/>
            <a:ext cx="1676400" cy="2605216"/>
          </a:xfrm>
          <a:prstGeom prst="rect">
            <a:avLst/>
          </a:prstGeom>
        </p:spPr>
      </p:pic>
      <p:pic>
        <p:nvPicPr>
          <p:cNvPr id="11" name="Picture 10" descr="Figure sa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733800"/>
            <a:ext cx="1932432" cy="23508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s around 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015" y="1447800"/>
            <a:ext cx="5162985" cy="42672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	  </a:t>
            </a:r>
            <a:r>
              <a:rPr lang="en-US" sz="2800" dirty="0" smtClean="0">
                <a:solidFill>
                  <a:srgbClr val="000000"/>
                </a:solidFill>
              </a:rPr>
              <a:t>Dissolve conflict.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  Restore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cooperation.  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o we can flourish 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</a:t>
            </a:r>
            <a:r>
              <a:rPr lang="en-US" sz="2800" dirty="0" smtClean="0">
                <a:solidFill>
                  <a:srgbClr val="000000"/>
                </a:solidFill>
              </a:rPr>
              <a:t>ogether!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endParaRPr lang="en-US" sz="4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Five </a:t>
            </a:r>
            <a:r>
              <a:rPr lang="en-US" sz="3600" dirty="0" smtClean="0">
                <a:solidFill>
                  <a:schemeClr val="tx1"/>
                </a:solidFill>
              </a:rPr>
              <a:t>Social Virtues lead to Cooperative Wisdom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924800" cy="1829761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Cooperative Wisdom: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Bringing People Together when Things Fall Apart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 Dr. Donald Scherer and Carolyn Jabs, M.A.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PWISDOMcover_5virtues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32766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2954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Published by </a:t>
            </a:r>
          </a:p>
          <a:p>
            <a:r>
              <a:rPr lang="en-US" dirty="0" smtClean="0"/>
              <a:t>Green Wave Books</a:t>
            </a:r>
          </a:p>
          <a:p>
            <a:r>
              <a:rPr lang="en-US" dirty="0" smtClean="0"/>
              <a:t>Spring, 2016</a:t>
            </a:r>
          </a:p>
          <a:p>
            <a:endParaRPr lang="en-US" dirty="0" smtClean="0"/>
          </a:p>
          <a:p>
            <a:r>
              <a:rPr lang="en-US" dirty="0" smtClean="0"/>
              <a:t>Distributed by </a:t>
            </a:r>
          </a:p>
          <a:p>
            <a:r>
              <a:rPr lang="en-US" dirty="0" smtClean="0"/>
              <a:t>Amazon and Ingram</a:t>
            </a:r>
          </a:p>
          <a:p>
            <a:endParaRPr lang="en-US" dirty="0" smtClean="0"/>
          </a:p>
          <a:p>
            <a:r>
              <a:rPr lang="en-US" dirty="0" smtClean="0"/>
              <a:t>Please visit</a:t>
            </a:r>
          </a:p>
          <a:p>
            <a:r>
              <a:rPr lang="en-US" dirty="0" smtClean="0"/>
              <a:t>CooperativeWisdom.org</a:t>
            </a:r>
          </a:p>
          <a:p>
            <a:endParaRPr lang="en-US" dirty="0" smtClean="0"/>
          </a:p>
          <a:p>
            <a:r>
              <a:rPr lang="en-US" dirty="0" smtClean="0"/>
              <a:t>And like us on </a:t>
            </a:r>
            <a:r>
              <a:rPr lang="en-US" dirty="0" err="1" smtClean="0"/>
              <a:t>Facebook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CooperativeWisdom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Most of the time, </a:t>
            </a:r>
          </a:p>
          <a:p>
            <a:pPr>
              <a:buNone/>
            </a:pPr>
            <a:r>
              <a:rPr lang="en-US" dirty="0" smtClean="0"/>
              <a:t>it works very well.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We really are better off </a:t>
            </a:r>
          </a:p>
          <a:p>
            <a:pPr>
              <a:buNone/>
            </a:pPr>
            <a:r>
              <a:rPr lang="en-US" dirty="0" smtClean="0"/>
              <a:t>when each of us does </a:t>
            </a:r>
          </a:p>
          <a:p>
            <a:pPr>
              <a:buNone/>
            </a:pPr>
            <a:r>
              <a:rPr lang="en-US" dirty="0" smtClean="0"/>
              <a:t>his or her part.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So most people cooperate</a:t>
            </a:r>
          </a:p>
          <a:p>
            <a:pPr>
              <a:buNone/>
            </a:pPr>
            <a:r>
              <a:rPr lang="en-US" dirty="0" smtClean="0"/>
              <a:t>most of the time.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Millions of us participate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this cooperative bargain.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wor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3277721" cy="3900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118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			       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		Ouch</a:t>
            </a:r>
            <a:r>
              <a:rPr lang="en-US" sz="2800" b="1" dirty="0" smtClean="0"/>
              <a:t> – I got hurt!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Oops </a:t>
            </a:r>
            <a:r>
              <a:rPr lang="en-US" sz="2800" b="1" dirty="0" smtClean="0"/>
              <a:t>– You got hurt!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b="1" dirty="0" smtClean="0">
                <a:solidFill>
                  <a:srgbClr val="C00000"/>
                </a:solidFill>
              </a:rPr>
              <a:t>Oh no!!  -- </a:t>
            </a:r>
            <a:r>
              <a:rPr lang="en-US" sz="2800" b="1" dirty="0" smtClean="0"/>
              <a:t>Someone </a:t>
            </a:r>
          </a:p>
          <a:p>
            <a:pPr>
              <a:buNone/>
            </a:pPr>
            <a:r>
              <a:rPr lang="en-US" sz="2800" b="1" dirty="0" smtClean="0"/>
              <a:t>		    we don’t know got hurt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Three kinds of trouble …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even though we tried to cooperate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Documents and Settings\Owner\Local Settings\Temporary Internet Files\Content.IE5\IYPLPSCU\MC90007881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95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ure red to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057400"/>
            <a:ext cx="1616765" cy="1219200"/>
          </a:xfrm>
          <a:prstGeom prst="rect">
            <a:avLst/>
          </a:prstGeom>
        </p:spPr>
      </p:pic>
      <p:pic>
        <p:nvPicPr>
          <p:cNvPr id="6" name="Picture 5" descr="question 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743200"/>
            <a:ext cx="304800" cy="328246"/>
          </a:xfrm>
          <a:prstGeom prst="rect">
            <a:avLst/>
          </a:prstGeom>
        </p:spPr>
      </p:pic>
      <p:pic>
        <p:nvPicPr>
          <p:cNvPr id="7" name="Picture 6" descr="Exclam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429000"/>
            <a:ext cx="543530" cy="393192"/>
          </a:xfrm>
          <a:prstGeom prst="rect">
            <a:avLst/>
          </a:prstGeom>
        </p:spPr>
      </p:pic>
      <p:pic>
        <p:nvPicPr>
          <p:cNvPr id="8" name="Picture 7" descr="Figures with tr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424035"/>
            <a:ext cx="2590800" cy="1905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Something bad happens….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“I did </a:t>
            </a:r>
            <a:r>
              <a:rPr lang="en-US" dirty="0" smtClean="0">
                <a:solidFill>
                  <a:srgbClr val="C00000"/>
                </a:solidFill>
              </a:rPr>
              <a:t>MY </a:t>
            </a:r>
            <a:r>
              <a:rPr lang="en-US" dirty="0" smtClean="0"/>
              <a:t>part,…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It must be </a:t>
            </a:r>
            <a:r>
              <a:rPr lang="en-US" dirty="0" smtClean="0">
                <a:solidFill>
                  <a:srgbClr val="C00000"/>
                </a:solidFill>
              </a:rPr>
              <a:t>YOUR</a:t>
            </a:r>
            <a:r>
              <a:rPr lang="en-US" dirty="0" smtClean="0"/>
              <a:t> fault!”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When cooperation </a:t>
            </a:r>
            <a:r>
              <a:rPr lang="en-US" sz="4000" dirty="0" smtClean="0">
                <a:solidFill>
                  <a:schemeClr val="tx1"/>
                </a:solidFill>
              </a:rPr>
              <a:t>doesn’t</a:t>
            </a:r>
            <a:r>
              <a:rPr lang="en-US" dirty="0" smtClean="0">
                <a:solidFill>
                  <a:schemeClr val="tx1"/>
                </a:solidFill>
              </a:rPr>
              <a:t> produce mutual benefits, people get upset!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" name="Picture 71" descr="Figure point to 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368" y="4343400"/>
            <a:ext cx="2086232" cy="2197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813175" cy="167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with baton adjus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819400"/>
            <a:ext cx="2057400" cy="1890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52600"/>
            <a:ext cx="8153400" cy="4525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“I did </a:t>
            </a:r>
            <a:r>
              <a:rPr lang="en-US" dirty="0" smtClean="0">
                <a:solidFill>
                  <a:srgbClr val="C00000"/>
                </a:solidFill>
              </a:rPr>
              <a:t>MY </a:t>
            </a:r>
            <a:r>
              <a:rPr lang="en-US" dirty="0" smtClean="0"/>
              <a:t>part.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Things didn’t work out.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must be </a:t>
            </a:r>
            <a:r>
              <a:rPr lang="en-US" dirty="0" smtClean="0">
                <a:solidFill>
                  <a:srgbClr val="C00000"/>
                </a:solidFill>
              </a:rPr>
              <a:t>YOUR</a:t>
            </a:r>
            <a:r>
              <a:rPr lang="en-US" dirty="0" smtClean="0"/>
              <a:t> fault.”</a:t>
            </a:r>
          </a:p>
          <a:p>
            <a:endParaRPr lang="en-US" sz="1800" dirty="0" smtClean="0"/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This is a recipe for conflict.  </a:t>
            </a:r>
            <a:endParaRPr lang="en-US" sz="4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763000" cy="1325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Often the other person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feels the same way: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Figure point to 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590800"/>
            <a:ext cx="1905000" cy="2349500"/>
          </a:xfrm>
          <a:prstGeom prst="rect">
            <a:avLst/>
          </a:prstGeom>
        </p:spPr>
      </p:pic>
      <p:pic>
        <p:nvPicPr>
          <p:cNvPr id="8" name="Picture 7" descr="Figure pointing 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590800"/>
            <a:ext cx="1768515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3395472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AutoNum type="arabicPeriod"/>
            </a:pPr>
            <a:endParaRPr lang="en-US" sz="6000" dirty="0" smtClean="0"/>
          </a:p>
          <a:p>
            <a:pPr marL="1143000" indent="-1143000"/>
            <a:endParaRPr lang="en-US" sz="12800" dirty="0"/>
          </a:p>
          <a:p>
            <a:pPr marL="1143000" indent="-1143000">
              <a:buNone/>
            </a:pPr>
            <a:r>
              <a:rPr lang="en-US" sz="11200" dirty="0" smtClean="0"/>
              <a:t>Loss of </a:t>
            </a:r>
            <a:r>
              <a:rPr lang="en-US" sz="11200" dirty="0" smtClean="0">
                <a:solidFill>
                  <a:srgbClr val="C00000"/>
                </a:solidFill>
              </a:rPr>
              <a:t>focus</a:t>
            </a:r>
          </a:p>
          <a:p>
            <a:pPr marL="1143000" indent="-1143000"/>
            <a:endParaRPr lang="en-US" sz="11200" dirty="0" smtClean="0"/>
          </a:p>
          <a:p>
            <a:pPr marL="1143000" indent="-1143000">
              <a:buNone/>
            </a:pPr>
            <a:r>
              <a:rPr lang="en-US" sz="11200" dirty="0" smtClean="0"/>
              <a:t>Problems of </a:t>
            </a:r>
            <a:r>
              <a:rPr lang="en-US" sz="11200" dirty="0" smtClean="0">
                <a:solidFill>
                  <a:srgbClr val="C00000"/>
                </a:solidFill>
              </a:rPr>
              <a:t>scale</a:t>
            </a:r>
          </a:p>
          <a:p>
            <a:pPr marL="1143000" indent="-1143000"/>
            <a:endParaRPr lang="en-US" sz="11200" dirty="0" smtClean="0"/>
          </a:p>
          <a:p>
            <a:pPr marL="1143000" indent="-1143000">
              <a:buNone/>
            </a:pPr>
            <a:r>
              <a:rPr lang="en-US" sz="11200" dirty="0" smtClean="0"/>
              <a:t>Variations in </a:t>
            </a:r>
            <a:r>
              <a:rPr lang="en-US" sz="11200" dirty="0" smtClean="0">
                <a:solidFill>
                  <a:srgbClr val="C00000"/>
                </a:solidFill>
              </a:rPr>
              <a:t>tolerance</a:t>
            </a:r>
            <a:r>
              <a:rPr lang="en-US" sz="11200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Three big reasons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things don’t work out as expected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painter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40070"/>
            <a:ext cx="2436599" cy="3107546"/>
          </a:xfrm>
          <a:prstGeom prst="rect">
            <a:avLst/>
          </a:prstGeom>
        </p:spPr>
      </p:pic>
      <p:pic>
        <p:nvPicPr>
          <p:cNvPr id="6" name="Picture 5" descr="Dog walker cropped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71800"/>
            <a:ext cx="3194772" cy="2767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I do this</a:t>
            </a:r>
            <a:r>
              <a:rPr lang="en-US" dirty="0" smtClean="0"/>
              <a:t>			</a:t>
            </a:r>
            <a:r>
              <a:rPr lang="en-US" sz="2800" dirty="0" smtClean="0"/>
              <a:t>You do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Nobody notices</a:t>
            </a:r>
          </a:p>
          <a:p>
            <a:pPr>
              <a:buNone/>
            </a:pPr>
            <a:r>
              <a:rPr lang="en-US" sz="2800" dirty="0" smtClean="0"/>
              <a:t>	what’s happening here!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Loss of focus</a:t>
            </a:r>
            <a:r>
              <a:rPr lang="en-US" sz="2700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Things fall through the cracks!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" name="Picture 7" descr="Figure painter 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447800"/>
            <a:ext cx="2209800" cy="34347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16228</TotalTime>
  <Words>866</Words>
  <Application>Microsoft Office PowerPoint</Application>
  <PresentationFormat>On-screen Show (4:3)</PresentationFormat>
  <Paragraphs>362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Cooperative Wisdom: Bringing People Together When Things Fall Apart</vt:lpstr>
      <vt:lpstr>Cooperation  is at the root of human flourishing.</vt:lpstr>
      <vt:lpstr>When cooperation works,</vt:lpstr>
      <vt:lpstr>Millions of us participate  in this cooperative bargain. </vt:lpstr>
      <vt:lpstr>Three kinds of trouble … even though we tried to cooperate </vt:lpstr>
      <vt:lpstr>When cooperation doesn’t produce mutual benefits, people get upset! </vt:lpstr>
      <vt:lpstr>Often the other person  feels the same way:</vt:lpstr>
      <vt:lpstr>Three big reasons   things don’t work out as expected</vt:lpstr>
      <vt:lpstr>Loss of focus:  Things fall through the cracks! </vt:lpstr>
      <vt:lpstr>Problems of Scale: What if everybody did that?</vt:lpstr>
      <vt:lpstr>Variations in Tolerance:  One size does NOT fit all</vt:lpstr>
      <vt:lpstr>In these situations, people get upset.                                  </vt:lpstr>
      <vt:lpstr>Traditional morality says:  “Someone messed up.”</vt:lpstr>
      <vt:lpstr>That approach fails when ‘who’s wrong’ is not the issue. </vt:lpstr>
      <vt:lpstr>A Better Analysis: </vt:lpstr>
      <vt:lpstr>A Better Question:</vt:lpstr>
      <vt:lpstr>The Five Social Virtues Promise to</vt:lpstr>
      <vt:lpstr> </vt:lpstr>
      <vt:lpstr> </vt:lpstr>
      <vt:lpstr>How this works </vt:lpstr>
      <vt:lpstr>How should we start? </vt:lpstr>
      <vt:lpstr>Step 3 – Imagination -  Re-conceive what’s possible</vt:lpstr>
      <vt:lpstr>Three Practices of Imagination</vt:lpstr>
      <vt:lpstr>Conserve known resources</vt:lpstr>
      <vt:lpstr>Look for untapped resources</vt:lpstr>
      <vt:lpstr>Rethink waste</vt:lpstr>
      <vt:lpstr>Two more steps</vt:lpstr>
      <vt:lpstr> </vt:lpstr>
      <vt:lpstr>The Promise of the Social Virtues</vt:lpstr>
      <vt:lpstr>The Five Social Virtues lead to Cooperative Wisdom </vt:lpstr>
      <vt:lpstr>Cooperative Wisdom: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Together:</dc:title>
  <dc:creator>User</dc:creator>
  <cp:lastModifiedBy>Carolyn</cp:lastModifiedBy>
  <cp:revision>889</cp:revision>
  <dcterms:created xsi:type="dcterms:W3CDTF">2013-02-14T15:31:58Z</dcterms:created>
  <dcterms:modified xsi:type="dcterms:W3CDTF">2016-04-19T19:19:35Z</dcterms:modified>
</cp:coreProperties>
</file>